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29.svg" ContentType="image/sv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28.png" ContentType="image/png"/>
  <Override PartName="/ppt/media/image27.png" ContentType="image/png"/>
  <Override PartName="/ppt/media/image6.png" ContentType="image/png"/>
  <Override PartName="/ppt/media/image15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.svg" ContentType="image/svg"/>
  <Override PartName="/ppt/media/image14.png" ContentType="image/png"/>
  <Override PartName="/ppt/media/image5.png" ContentType="image/png"/>
  <Override PartName="/ppt/media/image21.png" ContentType="image/png"/>
  <Override PartName="/ppt/media/image1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4FCA7C-4C3E-40B8-A16E-1233EA7A4E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5B51B92-FE2B-453D-804A-CB233DB8D6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0F6849E-A602-453C-9492-7DD94273F9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B857E060-1C5F-4015-BC9A-84B5D4156E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CCF7E5-6F8C-476D-97F6-DFB85A26FE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DEC3203-A039-4D4C-91F9-E5F7FD02C66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40792F6-7EEA-4042-9E36-6C41503909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E315272-1826-43EC-841F-797D51A5A6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C2C5562-3E6E-4791-9A32-B7EBAF1AA3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22823E5-B0CF-4BC9-A660-3469B15EC0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2D54487-E26D-420B-9DE6-71F2A90F31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01E65E5-A667-4C22-993E-23CB6DA4A145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24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3CF334-7F05-4E88-AB6A-17E66A86E5C3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1E3736-6EE0-4B95-9DDE-317FBAB6077F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71F1F9-9C56-46CE-AAE9-2A1E46455604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FD4224E-A63B-4E3E-90A3-327B6416CA7C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3F9DBA6-FDB9-47D7-96F7-C4025CB4AF55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FF994D-F723-4864-8451-4EB5D22AA16C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4C9438-0D97-4F9D-9D64-5582EFE0F72B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EA963FB-C4B6-4B28-AC79-B648FF16C9E0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BB19FB-3B3C-4E68-ABF0-D8899E55EBB7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45A767-41B1-4D80-BCD5-3EC91526844F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hyperlink" Target="https://www.almabetter.com/bytes/articles/convolutional-neural-networks" TargetMode="External"/><Relationship Id="rId5" Type="http://schemas.openxmlformats.org/officeDocument/2006/relationships/hyperlink" Target="https://www.kaggle.com/datasets/asdasdasasdas/garbage-classification" TargetMode="External"/><Relationship Id="rId6" Type="http://schemas.openxmlformats.org/officeDocument/2006/relationships/hyperlink" Target="https://www.kaggle.com/datasets/sumn2u/garbage-classification-v2/data" TargetMode="External"/><Relationship Id="rId7" Type="http://schemas.openxmlformats.org/officeDocument/2006/relationships/hyperlink" Target="https://www.catalyzex.com/_next/image?url=https%3A%2F%2Fai2-s2-public.s3.amazonaws.com%2Ffigures%2F2017-08-08%2Fb8494b955b1c8b8b6749064196014fdf0c45c101%2F1-Figure1-1.png&amp;w=640&amp;q=75" TargetMode="External"/><Relationship Id="rId8" Type="http://schemas.openxmlformats.org/officeDocument/2006/relationships/hyperlink" Target="https://medium.datadriveninvestor.com/introducing-transfer-learning-as-your-next-engine-to-drive-future-innovations-5e81a15bb567" TargetMode="External"/><Relationship Id="rId9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sv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52" name="TextBox 18"/>
          <p:cNvSpPr/>
          <p:nvPr/>
        </p:nvSpPr>
        <p:spPr>
          <a:xfrm>
            <a:off x="598680" y="516240"/>
            <a:ext cx="9399960" cy="37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60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Mülltrennung per Bilderkennung, Klassifizierung von Müllsorten mittels CNN</a:t>
            </a:r>
            <a:endParaRPr b="0" lang="de-DE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Box 19"/>
          <p:cNvSpPr/>
          <p:nvPr/>
        </p:nvSpPr>
        <p:spPr>
          <a:xfrm>
            <a:off x="8713800" y="4034160"/>
            <a:ext cx="30862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Programmieren mit Daten</a:t>
            </a: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i="1" lang="pl-PL" sz="1800" spc="-1" strike="noStrike">
                <a:solidFill>
                  <a:schemeClr val="lt1"/>
                </a:solidFill>
                <a:latin typeface="Aptos"/>
              </a:rPr>
              <a:t>Cemil Ceylan</a:t>
            </a: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 </a:t>
            </a: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Matrikel: 217891</a:t>
            </a:r>
            <a:br>
              <a:rPr sz="1800"/>
            </a:b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i="1" lang="pl-PL" sz="1800" spc="-1" strike="noStrike">
                <a:solidFill>
                  <a:schemeClr val="lt1"/>
                </a:solidFill>
                <a:latin typeface="Aptos"/>
              </a:rPr>
              <a:t>G</a:t>
            </a: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örlitz, 04.02.2026</a:t>
            </a: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87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2" descr=""/>
          <p:cNvPicPr/>
          <p:nvPr/>
        </p:nvPicPr>
        <p:blipFill>
          <a:blip r:embed="rId4"/>
          <a:stretch/>
        </p:blipFill>
        <p:spPr>
          <a:xfrm>
            <a:off x="2655720" y="1169640"/>
            <a:ext cx="5353560" cy="533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91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93" name="Picture 6" descr=""/>
          <p:cNvPicPr/>
          <p:nvPr/>
        </p:nvPicPr>
        <p:blipFill>
          <a:blip r:embed="rId4"/>
          <a:stretch/>
        </p:blipFill>
        <p:spPr>
          <a:xfrm>
            <a:off x="2002680" y="963720"/>
            <a:ext cx="7460640" cy="61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95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4" descr=""/>
          <p:cNvPicPr/>
          <p:nvPr/>
        </p:nvPicPr>
        <p:blipFill>
          <a:blip r:embed="rId4"/>
          <a:stretch/>
        </p:blipFill>
        <p:spPr>
          <a:xfrm>
            <a:off x="2251080" y="1433880"/>
            <a:ext cx="8245800" cy="443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99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01" name="Picture 5" descr=""/>
          <p:cNvPicPr/>
          <p:nvPr/>
        </p:nvPicPr>
        <p:blipFill>
          <a:blip r:embed="rId4"/>
          <a:stretch/>
        </p:blipFill>
        <p:spPr>
          <a:xfrm>
            <a:off x="2621160" y="1150560"/>
            <a:ext cx="5946120" cy="54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03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6" descr=""/>
          <p:cNvPicPr/>
          <p:nvPr/>
        </p:nvPicPr>
        <p:blipFill>
          <a:blip r:embed="rId4"/>
          <a:stretch/>
        </p:blipFill>
        <p:spPr>
          <a:xfrm>
            <a:off x="-228600" y="1581120"/>
            <a:ext cx="10257120" cy="468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1" descr=""/>
          <p:cNvPicPr/>
          <p:nvPr/>
        </p:nvPicPr>
        <p:blipFill>
          <a:blip r:embed="rId1"/>
          <a:stretch/>
        </p:blipFill>
        <p:spPr>
          <a:xfrm>
            <a:off x="6071760" y="588600"/>
            <a:ext cx="5727960" cy="5359320"/>
          </a:xfrm>
          <a:prstGeom prst="rect">
            <a:avLst/>
          </a:prstGeom>
          <a:ln w="0">
            <a:noFill/>
          </a:ln>
        </p:spPr>
      </p:pic>
      <p:pic>
        <p:nvPicPr>
          <p:cNvPr id="107" name="Graphic 1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08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Picture 9" descr=""/>
          <p:cNvPicPr/>
          <p:nvPr/>
        </p:nvPicPr>
        <p:blipFill>
          <a:blip r:embed="rId4"/>
          <a:stretch/>
        </p:blipFill>
        <p:spPr>
          <a:xfrm>
            <a:off x="-27000" y="1536120"/>
            <a:ext cx="6297840" cy="5558760"/>
          </a:xfrm>
          <a:prstGeom prst="rect">
            <a:avLst/>
          </a:prstGeom>
          <a:ln w="0">
            <a:noFill/>
          </a:ln>
        </p:spPr>
      </p:pic>
      <p:pic>
        <p:nvPicPr>
          <p:cNvPr id="110" name="Obraz 1" descr="Obraz zawierający tekst, Czcionka, Grafika, zrzut ekranu&#10;&#10;Opis wygenerowany automatycznie"/>
          <p:cNvPicPr/>
          <p:nvPr/>
        </p:nvPicPr>
        <p:blipFill>
          <a:blip r:embed="rId5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12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4" descr=""/>
          <p:cNvPicPr/>
          <p:nvPr/>
        </p:nvPicPr>
        <p:blipFill>
          <a:blip r:embed="rId4"/>
          <a:stretch/>
        </p:blipFill>
        <p:spPr>
          <a:xfrm>
            <a:off x="2358360" y="1417320"/>
            <a:ext cx="8222040" cy="442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16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5" descr=""/>
          <p:cNvPicPr/>
          <p:nvPr/>
        </p:nvPicPr>
        <p:blipFill>
          <a:blip r:embed="rId4"/>
          <a:stretch/>
        </p:blipFill>
        <p:spPr>
          <a:xfrm>
            <a:off x="2438280" y="1186560"/>
            <a:ext cx="6055920" cy="55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20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4: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10" descr=""/>
          <p:cNvPicPr/>
          <p:nvPr/>
        </p:nvPicPr>
        <p:blipFill>
          <a:blip r:embed="rId4"/>
          <a:stretch/>
        </p:blipFill>
        <p:spPr>
          <a:xfrm>
            <a:off x="5375520" y="734040"/>
            <a:ext cx="5306760" cy="553464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13" descr=""/>
          <p:cNvPicPr/>
          <p:nvPr/>
        </p:nvPicPr>
        <p:blipFill>
          <a:blip r:embed="rId5"/>
          <a:stretch/>
        </p:blipFill>
        <p:spPr>
          <a:xfrm>
            <a:off x="348120" y="1560960"/>
            <a:ext cx="5306760" cy="553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4: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4" descr=""/>
          <p:cNvPicPr/>
          <p:nvPr/>
        </p:nvPicPr>
        <p:blipFill>
          <a:blip r:embed="rId4"/>
          <a:stretch/>
        </p:blipFill>
        <p:spPr>
          <a:xfrm>
            <a:off x="2084760" y="1137240"/>
            <a:ext cx="8877960" cy="47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56" name="pole tekstowe 1"/>
          <p:cNvSpPr/>
          <p:nvPr/>
        </p:nvSpPr>
        <p:spPr>
          <a:xfrm>
            <a:off x="1197720" y="1086480"/>
            <a:ext cx="8192160" cy="35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l-PL" sz="3200" spc="-1" strike="noStrike">
                <a:solidFill>
                  <a:schemeClr val="dk1"/>
                </a:solidFill>
                <a:latin typeface="Aptos"/>
              </a:rPr>
              <a:t>Gliederung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Motivation und Problemstellung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Die Daten und Herausforderungen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Strategie und Implementierung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Ausblick und Fazit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29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4: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2" descr=""/>
          <p:cNvPicPr/>
          <p:nvPr/>
        </p:nvPicPr>
        <p:blipFill>
          <a:blip r:embed="rId4"/>
          <a:stretch/>
        </p:blipFill>
        <p:spPr>
          <a:xfrm>
            <a:off x="3115080" y="1143360"/>
            <a:ext cx="6122160" cy="564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33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5: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4" descr=""/>
          <p:cNvPicPr/>
          <p:nvPr/>
        </p:nvPicPr>
        <p:blipFill>
          <a:blip r:embed="rId4"/>
          <a:stretch/>
        </p:blipFill>
        <p:spPr>
          <a:xfrm>
            <a:off x="391320" y="1603800"/>
            <a:ext cx="9485280" cy="537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37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5: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5" descr=""/>
          <p:cNvPicPr/>
          <p:nvPr/>
        </p:nvPicPr>
        <p:blipFill>
          <a:blip r:embed="rId4"/>
          <a:stretch/>
        </p:blipFill>
        <p:spPr>
          <a:xfrm>
            <a:off x="2378880" y="1280160"/>
            <a:ext cx="8450280" cy="454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41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5: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4" descr=""/>
          <p:cNvPicPr/>
          <p:nvPr/>
        </p:nvPicPr>
        <p:blipFill>
          <a:blip r:embed="rId4"/>
          <a:stretch/>
        </p:blipFill>
        <p:spPr>
          <a:xfrm>
            <a:off x="3034440" y="1214280"/>
            <a:ext cx="5827320" cy="536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45" name="pole tekstowe 1"/>
          <p:cNvSpPr/>
          <p:nvPr/>
        </p:nvSpPr>
        <p:spPr>
          <a:xfrm>
            <a:off x="530280" y="338400"/>
            <a:ext cx="6879240" cy="73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4. Ausblick und Fazit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Fazit: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Deep Learning ist iterativer Prozess der Fehleranalyse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Architektur ist nicht der einzige wichtige Aspekt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Genauigkeit ist nicht alles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Ausblick: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„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From Scratch“ Ansatz liefert gute Ergebnisse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Verbesserungsmöglichkeit in der Qualität der Bilder, für ein paar Prozent mehr Genauigkeit -&gt; Lohnt sich das?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Nächster logischer Schritt -&gt; Einsatz von Transfer Learning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Applikation, die Ergebnisse mit Mülltonnen mappt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2" descr=""/>
          <p:cNvPicPr/>
          <p:nvPr/>
        </p:nvPicPr>
        <p:blipFill>
          <a:blip r:embed="rId4"/>
          <a:stretch/>
        </p:blipFill>
        <p:spPr>
          <a:xfrm>
            <a:off x="7410240" y="635760"/>
            <a:ext cx="4590360" cy="31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149" name="pole tekstowe 1"/>
          <p:cNvSpPr/>
          <p:nvPr/>
        </p:nvSpPr>
        <p:spPr>
          <a:xfrm>
            <a:off x="599040" y="530280"/>
            <a:ext cx="162432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l-PL" sz="2800" spc="-1" strike="noStrike">
                <a:solidFill>
                  <a:schemeClr val="dk1"/>
                </a:solidFill>
                <a:latin typeface="Aptos"/>
              </a:rPr>
              <a:t>Quellen</a:t>
            </a:r>
            <a:r>
              <a:rPr b="1" lang="de-DE" sz="18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l-PL" sz="18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sp>
        <p:nvSpPr>
          <p:cNvPr id="151" name="TextBox 4"/>
          <p:cNvSpPr/>
          <p:nvPr/>
        </p:nvSpPr>
        <p:spPr>
          <a:xfrm>
            <a:off x="617040" y="1330560"/>
            <a:ext cx="6107400" cy="43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4"/>
              </a:rPr>
              <a:t>https://www.almabetter.com/bytes/articles/convolutional-neural-networks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5"/>
              </a:rPr>
              <a:t>https://www.kaggle.com/datasets/asdasdasasdas/garbage-classification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6"/>
              </a:rPr>
              <a:t>https://www.kaggle.com/datasets/sumn2u/garbage-classification-v2/data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7"/>
              </a:rPr>
              <a:t>https://www.catalyzex.com/_next/image?url=https%3A%2F%2Fai2-s2-public.s3.amazonaws.com%2Ffigures%2F2017-08-08%2Fb8494b955b1c8b8b6749064196014fdf0c45c101%2F1-Figure1-1.png&amp;w=640&amp;q=75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8"/>
              </a:rPr>
              <a:t>https://medium.datadriveninvestor.com/introducing-transfer-learning-as-your-next-engine-to-drive-future-innovations-5e81a15bb567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phic 4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 rot="16200000">
            <a:off x="2287440" y="-2762280"/>
            <a:ext cx="7423200" cy="12384720"/>
          </a:xfrm>
          <a:prstGeom prst="rect">
            <a:avLst/>
          </a:prstGeom>
          <a:ln w="0">
            <a:noFill/>
          </a:ln>
        </p:spPr>
      </p:pic>
      <p:sp>
        <p:nvSpPr>
          <p:cNvPr id="153" name="TextBox 7"/>
          <p:cNvSpPr/>
          <p:nvPr/>
        </p:nvSpPr>
        <p:spPr>
          <a:xfrm>
            <a:off x="438840" y="2705760"/>
            <a:ext cx="11009160" cy="27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Vielen Dank </a:t>
            </a:r>
            <a:r>
              <a:rPr b="0" lang="pl-PL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f</a:t>
            </a:r>
            <a:r>
              <a:rPr b="0" lang="de-DE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ür </a:t>
            </a:r>
            <a:br>
              <a:rPr sz="8800"/>
            </a:br>
            <a:r>
              <a:rPr b="0" lang="de-DE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die Aufmerksamkeit</a:t>
            </a:r>
            <a:r>
              <a:rPr b="0" lang="en-US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 </a:t>
            </a:r>
            <a:endParaRPr b="0" lang="de-DE" sz="8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" descr=""/>
          <p:cNvPicPr/>
          <p:nvPr/>
        </p:nvPicPr>
        <p:blipFill>
          <a:blip r:embed="rId1"/>
          <a:stretch/>
        </p:blipFill>
        <p:spPr>
          <a:xfrm>
            <a:off x="7647480" y="588600"/>
            <a:ext cx="4152240" cy="3763080"/>
          </a:xfrm>
          <a:prstGeom prst="rect">
            <a:avLst/>
          </a:prstGeom>
          <a:ln w="0">
            <a:noFill/>
          </a:ln>
        </p:spPr>
      </p:pic>
      <p:pic>
        <p:nvPicPr>
          <p:cNvPr id="59" name="Graphic 1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60" name="pole tekstowe 1"/>
          <p:cNvSpPr/>
          <p:nvPr/>
        </p:nvSpPr>
        <p:spPr>
          <a:xfrm>
            <a:off x="649080" y="588600"/>
            <a:ext cx="7716960" cy="65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Motivation und Herausforderungen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Motivation: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Problem Mülltrennung im Alltag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Industrie -&gt; Kreislaufwirtschaft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Lösung KI-Modell zur Erkennung von Mülltypen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Herausforderungen: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Bilder teils sehr künstlich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Modell muss granulare Details lernen -&gt; 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Metal vs Plastik beides kann Glänzen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Modell darf keine Formen lernen, sondern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muss auch Texturen und Materialeigenschaften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extrahieren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Je größer das Modell wurde, umso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aufwendiger die Hardware zum trainieren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Obraz 1" descr="Obraz zawierający tekst, Czcionka, Grafika, zrzut ekranu&#10;&#10;Opis wygenerowany automatycznie"/>
          <p:cNvPicPr/>
          <p:nvPr/>
        </p:nvPicPr>
        <p:blipFill>
          <a:blip r:embed="rId4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63" name="pole tekstowe 1"/>
          <p:cNvSpPr/>
          <p:nvPr/>
        </p:nvSpPr>
        <p:spPr>
          <a:xfrm>
            <a:off x="391320" y="387720"/>
            <a:ext cx="6571800" cy="50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2. Die Daten und Problemstellung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Datenquellen: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Garbage Classification by cchangcs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Garbage Dataset by Suman Kunwar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Datensätze kombiniert -&gt; 15244 Bilder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Problemstellung: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Ist ein Klassifikationsmodell im Stande physikalische Eigenschaften in Objekten, über Form hinweg zu identifizieren?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4" descr=""/>
          <p:cNvPicPr/>
          <p:nvPr/>
        </p:nvPicPr>
        <p:blipFill>
          <a:blip r:embed="rId4"/>
          <a:stretch/>
        </p:blipFill>
        <p:spPr>
          <a:xfrm>
            <a:off x="6963840" y="557640"/>
            <a:ext cx="4835880" cy="492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67" name="pole tekstowe 1"/>
          <p:cNvSpPr/>
          <p:nvPr/>
        </p:nvSpPr>
        <p:spPr>
          <a:xfrm>
            <a:off x="649080" y="588600"/>
            <a:ext cx="799128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Google Colab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A100 GPU 40GB VRAM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83GB System 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Evolution des Modells über 5 Phasen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Jede Phase als Antwort auf Schwächen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der vorherigen Phase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„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Build it simple, find the failure, 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fix the failure“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69" name="Picture 4" descr="Convolutional Neural Networks"/>
          <p:cNvPicPr/>
          <p:nvPr/>
        </p:nvPicPr>
        <p:blipFill>
          <a:blip r:embed="rId4"/>
          <a:stretch/>
        </p:blipFill>
        <p:spPr>
          <a:xfrm>
            <a:off x="6464880" y="1387440"/>
            <a:ext cx="5497920" cy="294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71" name="pole tekstowe 1"/>
          <p:cNvSpPr/>
          <p:nvPr/>
        </p:nvSpPr>
        <p:spPr>
          <a:xfrm>
            <a:off x="649080" y="588600"/>
            <a:ext cx="5814720" cy="60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Anpassung des Modells über Regularisierung, 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Skalierung und ändern der Aktivierungsfunktionen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Daten auf 20% Validierung und 80% Training gesplittet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1-4 (128x128 Bilder), Phase 5 (256x256 Bilder)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Adam als Optimizer zum justieren der Weights und Biases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SparseCategorielCrossentropy als Loss Funktion zum bewerten der Genauigkeit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9" descr=""/>
          <p:cNvPicPr/>
          <p:nvPr/>
        </p:nvPicPr>
        <p:blipFill>
          <a:blip r:embed="rId4"/>
          <a:stretch/>
        </p:blipFill>
        <p:spPr>
          <a:xfrm>
            <a:off x="6221520" y="868680"/>
            <a:ext cx="6303600" cy="486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75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6" descr=""/>
          <p:cNvPicPr/>
          <p:nvPr/>
        </p:nvPicPr>
        <p:blipFill>
          <a:blip r:embed="rId4"/>
          <a:stretch/>
        </p:blipFill>
        <p:spPr>
          <a:xfrm>
            <a:off x="2068200" y="776880"/>
            <a:ext cx="6599520" cy="620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79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4" descr=""/>
          <p:cNvPicPr/>
          <p:nvPr/>
        </p:nvPicPr>
        <p:blipFill>
          <a:blip r:embed="rId4"/>
          <a:stretch/>
        </p:blipFill>
        <p:spPr>
          <a:xfrm>
            <a:off x="2397240" y="1391760"/>
            <a:ext cx="8282160" cy="44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2160" cy="6857280"/>
          </a:xfrm>
          <a:prstGeom prst="rect">
            <a:avLst/>
          </a:prstGeom>
          <a:ln w="0">
            <a:noFill/>
          </a:ln>
        </p:spPr>
      </p:pic>
      <p:sp>
        <p:nvSpPr>
          <p:cNvPr id="83" name="pole tekstowe 1"/>
          <p:cNvSpPr/>
          <p:nvPr/>
        </p:nvSpPr>
        <p:spPr>
          <a:xfrm>
            <a:off x="649080" y="588600"/>
            <a:ext cx="771696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720" cy="51120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5" descr=""/>
          <p:cNvPicPr/>
          <p:nvPr/>
        </p:nvPicPr>
        <p:blipFill>
          <a:blip r:embed="rId4"/>
          <a:stretch/>
        </p:blipFill>
        <p:spPr>
          <a:xfrm>
            <a:off x="2484000" y="1235520"/>
            <a:ext cx="5717520" cy="526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LibreOffice/24.2.7.2$Linux_X86_64 LibreOffice_project/420$Build-2</Application>
  <AppVersion>15.0000</AppVersion>
  <Words>573</Words>
  <Paragraphs>146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2025-04-02T17:10:13Z</dcterms:created>
  <dc:creator>Socha, Remigiusz</dc:creator>
  <dc:description/>
  <dc:language>de-DE</dc:language>
  <cp:lastModifiedBy/>
  <dcterms:modified xsi:type="dcterms:W3CDTF">2026-02-05T20:01:28Z</dcterms:modified>
  <cp:revision>241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26</vt:i4>
  </property>
</Properties>
</file>